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9" r:id="rId3"/>
    <p:sldId id="258" r:id="rId4"/>
    <p:sldId id="260" r:id="rId5"/>
    <p:sldId id="261" r:id="rId6"/>
    <p:sldId id="262" r:id="rId7"/>
    <p:sldId id="277" r:id="rId8"/>
    <p:sldId id="278" r:id="rId9"/>
    <p:sldId id="279" r:id="rId10"/>
    <p:sldId id="263" r:id="rId11"/>
    <p:sldId id="264" r:id="rId12"/>
    <p:sldId id="265" r:id="rId13"/>
    <p:sldId id="266" r:id="rId14"/>
    <p:sldId id="280" r:id="rId15"/>
    <p:sldId id="281" r:id="rId16"/>
    <p:sldId id="283" r:id="rId17"/>
    <p:sldId id="282" r:id="rId18"/>
    <p:sldId id="284" r:id="rId19"/>
    <p:sldId id="285" r:id="rId20"/>
    <p:sldId id="286" r:id="rId21"/>
    <p:sldId id="287" r:id="rId22"/>
    <p:sldId id="288" r:id="rId23"/>
    <p:sldId id="289" r:id="rId24"/>
    <p:sldId id="27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60" autoAdjust="0"/>
  </p:normalViewPr>
  <p:slideViewPr>
    <p:cSldViewPr snapToGrid="0">
      <p:cViewPr varScale="1">
        <p:scale>
          <a:sx n="68" d="100"/>
          <a:sy n="68" d="100"/>
        </p:scale>
        <p:origin x="79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3E0F3-68A2-4741-9DAC-521D9AA87142}"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E81795-C24F-4BCF-BDB6-EBEFA0411755}" type="slidenum">
              <a:rPr lang="en-US" smtClean="0"/>
              <a:t>‹#›</a:t>
            </a:fld>
            <a:endParaRPr lang="en-US"/>
          </a:p>
        </p:txBody>
      </p:sp>
    </p:spTree>
    <p:extLst>
      <p:ext uri="{BB962C8B-B14F-4D97-AF65-F5344CB8AC3E}">
        <p14:creationId xmlns:p14="http://schemas.microsoft.com/office/powerpoint/2010/main" val="420914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chive.siam.org/news/news.php?id=63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Bài phát biểu quan trọng trong ngày đầu tiên của diễn đàn trí tuệ nhân tạo Samsung được thực hiện bởi Yoshua Giáo sư Bengio, Bengio cũng là đồng chủ tịch của Diễn đàn trí tuệ nhân tạo Samsung,</a:t>
            </a:r>
            <a:r>
              <a:rPr lang="en-US" sz="1200" b="0"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là giáo sư về trí tuệ nhân tạo tại Samsung. </a:t>
            </a:r>
            <a:r>
              <a:rPr lang="en-US" sz="1200" b="0" i="0" kern="1200" dirty="0" err="1" smtClean="0">
                <a:solidFill>
                  <a:schemeClr val="tx1"/>
                </a:solidFill>
                <a:effectLst/>
                <a:latin typeface="+mn-lt"/>
                <a:ea typeface="+mn-ea"/>
                <a:cs typeface="+mn-cs"/>
              </a:rPr>
              <a:t>Bài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phát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biểu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tựa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đề</a:t>
            </a:r>
            <a:r>
              <a:rPr lang="en-US" sz="1200" b="0" i="0" kern="1200" baseline="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GFlowNets</a:t>
            </a:r>
            <a:r>
              <a:rPr lang="en-US" sz="1200" b="1" i="0" kern="1200" dirty="0" smtClean="0">
                <a:solidFill>
                  <a:schemeClr val="tx1"/>
                </a:solidFill>
                <a:effectLst/>
                <a:latin typeface="+mn-lt"/>
                <a:ea typeface="+mn-ea"/>
                <a:cs typeface="+mn-cs"/>
              </a:rPr>
              <a:t> for Scientific Discovery</a:t>
            </a:r>
            <a:r>
              <a:rPr lang="vi-VN" sz="1200" b="0" i="0" kern="1200" dirty="0" smtClean="0">
                <a:solidFill>
                  <a:schemeClr val="tx1"/>
                </a:solidFill>
                <a:effectLst/>
                <a:latin typeface="+mn-lt"/>
                <a:ea typeface="+mn-ea"/>
                <a:cs typeface="+mn-cs"/>
              </a:rPr>
              <a:t>, Một phương pháp mới có tên GFlowNets, Nó không giới hạn trong việc tìm kiếm một phân tử phù hợp nhất dưới một số thuộc tính duy nhất, Thay vào đó, mục tiêu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hơn</a:t>
            </a:r>
            <a:r>
              <a:rPr lang="vi-VN" sz="1200" b="0" i="0" kern="1200" dirty="0" smtClean="0">
                <a:solidFill>
                  <a:schemeClr val="tx1"/>
                </a:solidFill>
                <a:effectLst/>
                <a:latin typeface="+mn-lt"/>
                <a:ea typeface="+mn-ea"/>
                <a:cs typeface="+mn-cs"/>
              </a:rPr>
              <a:t>, Dựa trên mô hình </a:t>
            </a:r>
            <a:r>
              <a:rPr lang="en-US" sz="1200" b="0" i="0" kern="1200" dirty="0" smtClean="0">
                <a:solidFill>
                  <a:schemeClr val="tx1"/>
                </a:solidFill>
                <a:effectLst/>
                <a:latin typeface="+mn-lt"/>
                <a:ea typeface="+mn-ea"/>
                <a:cs typeface="+mn-cs"/>
              </a:rPr>
              <a:t>Generative(</a:t>
            </a:r>
            <a:r>
              <a:rPr lang="en-US" sz="1200" b="0" i="0" kern="1200" dirty="0" err="1" smtClean="0">
                <a:solidFill>
                  <a:schemeClr val="tx1"/>
                </a:solidFill>
                <a:effectLst/>
                <a:latin typeface="+mn-lt"/>
                <a:ea typeface="+mn-ea"/>
                <a:cs typeface="+mn-cs"/>
              </a:rPr>
              <a:t>tổng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hợp</a:t>
            </a:r>
            <a:r>
              <a:rPr lang="en-US" sz="1200" b="0" i="0" kern="1200" baseline="0" dirty="0" smtClean="0">
                <a:solidFill>
                  <a:schemeClr val="tx1"/>
                </a:solidFill>
                <a:effectLst/>
                <a:latin typeface="+mn-lt"/>
                <a:ea typeface="+mn-ea"/>
                <a:cs typeface="+mn-cs"/>
              </a:rPr>
              <a:t>)</a:t>
            </a:r>
            <a:r>
              <a:rPr lang="vi-VN"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thể</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chọn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để</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khám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phá</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nhiều ứng viên phân tử đủ tốt đáp ứng chỉ số tính chất, Tổng quát hơn, Hàm phân phối xác suất của cấu trúc phân tử có thỏa mãn chỉ số tính chất này không.</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Học dữ liệu thực nghiệm khoa học với mô hình tổng hợp GFlowNets</a:t>
            </a:r>
            <a:r>
              <a:rPr lang="en-US" sz="1200" b="0" i="0" kern="1200" dirty="0" smtClean="0">
                <a:solidFill>
                  <a:schemeClr val="tx1"/>
                </a:solidFill>
                <a:effectLst/>
                <a:latin typeface="+mn-lt"/>
                <a:ea typeface="+mn-ea"/>
                <a:cs typeface="+mn-cs"/>
              </a:rPr>
              <a:t>.</a:t>
            </a:r>
            <a:r>
              <a:rPr lang="vi-VN" sz="1200" b="0" i="0" kern="1200" dirty="0" smtClean="0">
                <a:solidFill>
                  <a:schemeClr val="tx1"/>
                </a:solidFill>
                <a:effectLst/>
                <a:latin typeface="+mn-lt"/>
                <a:ea typeface="+mn-ea"/>
                <a:cs typeface="+mn-cs"/>
              </a:rPr>
              <a:t> Để thiết lập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thực nghiệm khả thi thu được không giới hạn ở một ứng viên duy nhất dưới một mục tiêu lượng tử hóa duy nhất, Nó có thể tạo ra nhiều phân phối ứng viên thử nghiệm, Nó không chỉ có thể cải thiện dự đoán Độ chính xác của các thí nghiệm khoa học và dữ liệu thử nghiệm, Điều quan trọng hơn là phải cải thiện tính đa dạng của các thiết lập thí nghiệm.</a:t>
            </a: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1</a:t>
            </a:fld>
            <a:endParaRPr lang="en-US"/>
          </a:p>
        </p:txBody>
      </p:sp>
    </p:spTree>
    <p:extLst>
      <p:ext uri="{BB962C8B-B14F-4D97-AF65-F5344CB8AC3E}">
        <p14:creationId xmlns:p14="http://schemas.microsoft.com/office/powerpoint/2010/main" val="2797236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Markov Chain Monte Carlo (MCMC)</a:t>
            </a:r>
            <a:r>
              <a:rPr lang="vi-VN" sz="1200" b="0" i="0" kern="1200" dirty="0" smtClean="0">
                <a:solidFill>
                  <a:schemeClr val="tx1"/>
                </a:solidFill>
                <a:effectLst/>
                <a:latin typeface="+mn-lt"/>
                <a:ea typeface="+mn-ea"/>
                <a:cs typeface="+mn-cs"/>
              </a:rPr>
              <a:t> là một họ gồm nhiều thuật toán thường dùng để lấy mẫu phân bố xác suất nhiều chiều dựa trên việc xây dựng xích Markov có phân bố dừng tương ứng và kỹ thuật gieo điểm ngẫu nhiên Monte Carlo. Theo </a:t>
            </a:r>
            <a:r>
              <a:rPr lang="vi-VN" sz="1200" b="1" i="0" u="none" strike="noStrike" kern="1200" dirty="0" smtClean="0">
                <a:solidFill>
                  <a:schemeClr val="tx1"/>
                </a:solidFill>
                <a:effectLst/>
                <a:latin typeface="+mn-lt"/>
                <a:ea typeface="+mn-ea"/>
                <a:cs typeface="+mn-cs"/>
                <a:hlinkClick r:id="rId3"/>
              </a:rPr>
              <a:t>một khảo sát</a:t>
            </a:r>
            <a:r>
              <a:rPr lang="vi-VN" sz="1200" b="0" i="0" kern="1200" dirty="0" smtClean="0">
                <a:solidFill>
                  <a:schemeClr val="tx1"/>
                </a:solidFill>
                <a:effectLst/>
                <a:latin typeface="+mn-lt"/>
                <a:ea typeface="+mn-ea"/>
                <a:cs typeface="+mn-cs"/>
              </a:rPr>
              <a:t> của </a:t>
            </a:r>
            <a:r>
              <a:rPr lang="vi-VN" sz="1200" b="1" i="0" kern="1200" dirty="0" smtClean="0">
                <a:solidFill>
                  <a:schemeClr val="tx1"/>
                </a:solidFill>
                <a:effectLst/>
                <a:latin typeface="+mn-lt"/>
                <a:ea typeface="+mn-ea"/>
                <a:cs typeface="+mn-cs"/>
              </a:rPr>
              <a:t>SIAM News (Society for Industrial and Applied Mathematics)</a:t>
            </a:r>
            <a:r>
              <a:rPr lang="vi-VN" sz="1200" b="0" i="0" kern="1200" dirty="0" smtClean="0">
                <a:solidFill>
                  <a:schemeClr val="tx1"/>
                </a:solidFill>
                <a:effectLst/>
                <a:latin typeface="+mn-lt"/>
                <a:ea typeface="+mn-ea"/>
                <a:cs typeface="+mn-cs"/>
              </a:rPr>
              <a:t> về xếp hạng 10 thuật toán ảnh hưởng nhất thế kỷ 20, sự ra đời Metropolis–Hastings (thuật toán MCMC đầu tiên) giữ vai trò quan trọng trong kỷ nguyên tính toán.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Phương pháp MCMC hoạt động bằng cách bắt đầu với một phỏng đoán ban đầu. Họ thực hiện những thay đổi nhỏ đối với phỏng đoán ban đầu, Sau đó, bạn thường chấp nhận hoặc từ chối những thay đổi này, Bằng cách này, chúng tôi có xu hướng hướng tới một cấu hình có khả năng xảy ra hơn 、 Phân bổ phần thưởng cao hơn, Nếu bạn thực hiện điều này theo cách toán học đúng, Cuối cùng, Mẫu chuỗi sẽ hội tụ thành các mẫu từ sự phân phối chính xác, Nhưng đó là một quá trình dài.</a:t>
            </a: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11</a:t>
            </a:fld>
            <a:endParaRPr lang="en-US"/>
          </a:p>
        </p:txBody>
      </p:sp>
    </p:spTree>
    <p:extLst>
      <p:ext uri="{BB962C8B-B14F-4D97-AF65-F5344CB8AC3E}">
        <p14:creationId xmlns:p14="http://schemas.microsoft.com/office/powerpoint/2010/main" val="1307569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Amortized (</a:t>
            </a:r>
            <a:r>
              <a:rPr lang="en-US" dirty="0" err="1" smtClean="0"/>
              <a:t>khấu</a:t>
            </a:r>
            <a:r>
              <a:rPr lang="en-US" dirty="0" smtClean="0"/>
              <a:t> </a:t>
            </a:r>
            <a:r>
              <a:rPr lang="en-US" dirty="0" err="1" smtClean="0"/>
              <a:t>hao</a:t>
            </a:r>
            <a:r>
              <a:rPr lang="en-US"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Generalixation</a:t>
            </a:r>
            <a:r>
              <a:rPr lang="en-US" dirty="0" smtClean="0"/>
              <a:t> (</a:t>
            </a:r>
            <a:r>
              <a:rPr lang="en-US" dirty="0" err="1" smtClean="0"/>
              <a:t>khái</a:t>
            </a:r>
            <a:r>
              <a:rPr lang="en-US" dirty="0" smtClean="0"/>
              <a:t> </a:t>
            </a:r>
            <a:r>
              <a:rPr lang="en-US" dirty="0" err="1" smtClean="0"/>
              <a:t>quát</a:t>
            </a:r>
            <a:r>
              <a:rPr lang="en-US" dirty="0" smtClean="0"/>
              <a:t> </a:t>
            </a:r>
            <a:r>
              <a:rPr lang="en-US" dirty="0" err="1" smtClean="0"/>
              <a:t>hóa</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flow network interpretation (</a:t>
            </a:r>
            <a:r>
              <a:rPr lang="en-US" dirty="0" err="1" smtClean="0"/>
              <a:t>diễn</a:t>
            </a:r>
            <a:r>
              <a:rPr lang="en-US" dirty="0" smtClean="0"/>
              <a:t> </a:t>
            </a:r>
            <a:r>
              <a:rPr lang="en-US" dirty="0" err="1" smtClean="0"/>
              <a:t>giải</a:t>
            </a:r>
            <a:r>
              <a:rPr lang="en-US" dirty="0" smtClean="0"/>
              <a:t> </a:t>
            </a:r>
            <a:r>
              <a:rPr lang="en-US" dirty="0" err="1" smtClean="0"/>
              <a:t>mạng</a:t>
            </a:r>
            <a:r>
              <a:rPr lang="en-US" dirty="0" smtClean="0"/>
              <a:t> </a:t>
            </a:r>
            <a:r>
              <a:rPr lang="en-US" dirty="0" err="1" smtClean="0"/>
              <a:t>dòng</a:t>
            </a:r>
            <a:r>
              <a:rPr lang="en-US" dirty="0" smtClean="0"/>
              <a:t> </a:t>
            </a:r>
            <a:r>
              <a:rPr lang="en-US" dirty="0" err="1" smtClean="0"/>
              <a:t>chảy</a:t>
            </a:r>
            <a:r>
              <a:rPr lang="en-US" dirty="0" smtClean="0"/>
              <a:t>)</a:t>
            </a:r>
            <a:endParaRPr lang="en-US" dirty="0" smtClean="0"/>
          </a:p>
          <a:p>
            <a:r>
              <a:rPr lang="en-US" dirty="0" smtClean="0"/>
              <a:t>flow = measure over trajectories</a:t>
            </a:r>
            <a:r>
              <a:rPr lang="en-US" baseline="0" dirty="0" smtClean="0"/>
              <a:t> (</a:t>
            </a:r>
            <a:r>
              <a:rPr lang="en-US" dirty="0" err="1" smtClean="0"/>
              <a:t>dòng</a:t>
            </a:r>
            <a:r>
              <a:rPr lang="en-US" dirty="0" smtClean="0"/>
              <a:t> </a:t>
            </a:r>
            <a:r>
              <a:rPr lang="en-US" dirty="0" err="1" smtClean="0"/>
              <a:t>chảy</a:t>
            </a:r>
            <a:r>
              <a:rPr lang="en-US" dirty="0" smtClean="0"/>
              <a:t> = </a:t>
            </a:r>
            <a:r>
              <a:rPr lang="en-US" dirty="0" err="1" smtClean="0"/>
              <a:t>đo</a:t>
            </a:r>
            <a:r>
              <a:rPr lang="en-US" dirty="0" smtClean="0"/>
              <a:t> </a:t>
            </a:r>
            <a:r>
              <a:rPr lang="en-US" dirty="0" err="1" smtClean="0"/>
              <a:t>trên</a:t>
            </a:r>
            <a:r>
              <a:rPr lang="en-US" dirty="0" smtClean="0"/>
              <a:t> </a:t>
            </a:r>
            <a:r>
              <a:rPr lang="en-US" dirty="0" err="1" smtClean="0"/>
              <a:t>quỹ</a:t>
            </a:r>
            <a:r>
              <a:rPr lang="en-US" dirty="0" smtClean="0"/>
              <a:t> </a:t>
            </a:r>
            <a:r>
              <a:rPr lang="en-US" dirty="0" err="1" smtClean="0"/>
              <a:t>đạo</a:t>
            </a:r>
            <a:r>
              <a:rPr lang="en-US" dirty="0" smtClean="0"/>
              <a:t>)</a:t>
            </a:r>
          </a:p>
          <a:p>
            <a:endParaRPr lang="en-US" dirty="0" smtClean="0"/>
          </a:p>
          <a:p>
            <a:r>
              <a:rPr lang="vi-VN" sz="1200" b="0" i="0" kern="1200" dirty="0" smtClean="0">
                <a:solidFill>
                  <a:schemeClr val="tx1"/>
                </a:solidFill>
                <a:effectLst/>
                <a:latin typeface="+mn-lt"/>
                <a:ea typeface="+mn-ea"/>
                <a:cs typeface="+mn-cs"/>
              </a:rPr>
              <a:t>Làm thế nào để chúng ta sắp xếp dòng chảy của các cạnh khác？ Điều này có nghĩa là chiến lược xây dựng các đối tượng, Biến toàn bộ sự vật thành một mạng lưới dòng chảy. Nếu chúng ta có thể làm điều đó, Chúng ta sẽ đạt được những gì chúng ta muốn, nói cách khác, Xác suất lấy mẫu đối tượng sẽ tỷ lệ thuận với hàm phần thưởng đã cho</a:t>
            </a: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12</a:t>
            </a:fld>
            <a:endParaRPr lang="en-US"/>
          </a:p>
        </p:txBody>
      </p:sp>
    </p:spTree>
    <p:extLst>
      <p:ext uri="{BB962C8B-B14F-4D97-AF65-F5344CB8AC3E}">
        <p14:creationId xmlns:p14="http://schemas.microsoft.com/office/powerpoint/2010/main" val="418500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Chúng tôi sẽ sử dụng học máy để tổng quát hóa từ các mẫu, Nói chung, Chúng tôi đoán nơi nó hoạt động tốt dựa trên các mẫu mà chúng tôi thấy nơi nó hoạt động tốt. Chúng tôi đã và đan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Lý do tại sao chúng ta gọi nó là mạng dòng chảy toàn bộ lý thuyết của nó dựa trên xác suất không chuẩn hóa, Dòng chảy qua đường dẫn là gì, Một trong những đường dẫn cho chúng ta biết cách xây dựng một vấn đề, Một đối tượng x. Tất cả các đường dẫn đều bắt đầu bằng một nút gốc, nút Kết thúc đồng bộ hóa, Nhưng có những xác suất khác nhau —— Chúng ta sẽ chọn một số hành động, Sau đó chọn một hành động khác. phát triển một phương pháp đặc biệt cho việc này, tôi gọi nó là   </a:t>
            </a:r>
            <a:r>
              <a:rPr lang="vi-VN" sz="1200" b="1" i="0" kern="1200" dirty="0" smtClean="0">
                <a:solidFill>
                  <a:schemeClr val="tx1"/>
                </a:solidFill>
                <a:effectLst/>
                <a:latin typeface="+mn-lt"/>
                <a:ea typeface="+mn-ea"/>
                <a:cs typeface="+mn-cs"/>
              </a:rPr>
              <a:t>GFlowNets, Tạo mạng dòng, Đây là một mô hình thế hệ.</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13</a:t>
            </a:fld>
            <a:endParaRPr lang="en-US"/>
          </a:p>
        </p:txBody>
      </p:sp>
    </p:spTree>
    <p:extLst>
      <p:ext uri="{BB962C8B-B14F-4D97-AF65-F5344CB8AC3E}">
        <p14:creationId xmlns:p14="http://schemas.microsoft.com/office/powerpoint/2010/main" val="300799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15</a:t>
            </a:fld>
            <a:endParaRPr lang="en-US"/>
          </a:p>
        </p:txBody>
      </p:sp>
    </p:spTree>
    <p:extLst>
      <p:ext uri="{BB962C8B-B14F-4D97-AF65-F5344CB8AC3E}">
        <p14:creationId xmlns:p14="http://schemas.microsoft.com/office/powerpoint/2010/main" val="3093845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16</a:t>
            </a:fld>
            <a:endParaRPr lang="en-US"/>
          </a:p>
        </p:txBody>
      </p:sp>
    </p:spTree>
    <p:extLst>
      <p:ext uri="{BB962C8B-B14F-4D97-AF65-F5344CB8AC3E}">
        <p14:creationId xmlns:p14="http://schemas.microsoft.com/office/powerpoint/2010/main" val="681690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preclinical study : </a:t>
            </a:r>
            <a:r>
              <a:rPr lang="en-US" dirty="0" err="1" smtClean="0"/>
              <a:t>Nghiên</a:t>
            </a:r>
            <a:r>
              <a:rPr lang="en-US" baseline="0" dirty="0" smtClean="0"/>
              <a:t> </a:t>
            </a:r>
            <a:r>
              <a:rPr lang="en-US" baseline="0" dirty="0" err="1" smtClean="0"/>
              <a:t>cứu</a:t>
            </a:r>
            <a:r>
              <a:rPr lang="en-US" baseline="0" dirty="0" smtClean="0"/>
              <a:t> </a:t>
            </a:r>
            <a:r>
              <a:rPr lang="en-US" baseline="0" dirty="0" err="1" smtClean="0"/>
              <a:t>tiền</a:t>
            </a:r>
            <a:r>
              <a:rPr lang="en-US" baseline="0" dirty="0" smtClean="0"/>
              <a:t> </a:t>
            </a:r>
            <a:r>
              <a:rPr lang="en-US" baseline="0" dirty="0" err="1" smtClean="0"/>
              <a:t>lâm</a:t>
            </a:r>
            <a:r>
              <a:rPr lang="en-US" baseline="0" dirty="0" smtClean="0"/>
              <a:t> </a:t>
            </a:r>
            <a:r>
              <a:rPr lang="en-US" baseline="0" dirty="0" err="1" smtClean="0"/>
              <a:t>sàn</a:t>
            </a:r>
            <a:endParaRPr lang="en-US" baseline="0" dirty="0" smtClean="0"/>
          </a:p>
        </p:txBody>
      </p:sp>
      <p:sp>
        <p:nvSpPr>
          <p:cNvPr id="4" name="Slide Number Placeholder 3"/>
          <p:cNvSpPr>
            <a:spLocks noGrp="1"/>
          </p:cNvSpPr>
          <p:nvPr>
            <p:ph type="sldNum" sz="quarter" idx="10"/>
          </p:nvPr>
        </p:nvSpPr>
        <p:spPr/>
        <p:txBody>
          <a:bodyPr/>
          <a:lstStyle/>
          <a:p>
            <a:fld id="{9FE81795-C24F-4BCF-BDB6-EBEFA0411755}" type="slidenum">
              <a:rPr lang="en-US" smtClean="0"/>
              <a:t>2</a:t>
            </a:fld>
            <a:endParaRPr lang="en-US"/>
          </a:p>
        </p:txBody>
      </p:sp>
    </p:spTree>
    <p:extLst>
      <p:ext uri="{BB962C8B-B14F-4D97-AF65-F5344CB8AC3E}">
        <p14:creationId xmlns:p14="http://schemas.microsoft.com/office/powerpoint/2010/main" val="385625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Động lực: Khám phá thuốc phân tử nhỏtìm các loại thuốc liên kết với (các) protein&gt;</a:t>
            </a:r>
            <a:r>
              <a:rPr lang="en-US" baseline="0" dirty="0" smtClean="0"/>
              <a:t> </a:t>
            </a:r>
            <a:r>
              <a:rPr lang="vi-VN" dirty="0" smtClean="0"/>
              <a:t>hầu hết các phân tử là xấu:</a:t>
            </a:r>
            <a:endParaRPr lang="en-US" dirty="0" smtClean="0"/>
          </a:p>
          <a:p>
            <a:pPr marL="171450" indent="-171450">
              <a:buFontTx/>
              <a:buChar char="-"/>
            </a:pPr>
            <a:r>
              <a:rPr lang="vi-VN" dirty="0" smtClean="0"/>
              <a:t>không khả thi về mặt hóa học</a:t>
            </a:r>
            <a:endParaRPr lang="en-US" dirty="0" smtClean="0"/>
          </a:p>
          <a:p>
            <a:pPr marL="171450" indent="-171450">
              <a:buFontTx/>
              <a:buChar char="-"/>
            </a:pPr>
            <a:r>
              <a:rPr lang="vi-VN" dirty="0" smtClean="0"/>
              <a:t>- không phải chất kết dính</a:t>
            </a:r>
            <a:endParaRPr lang="en-US" dirty="0" smtClean="0"/>
          </a:p>
          <a:p>
            <a:pPr marL="171450" indent="-171450">
              <a:buFontTx/>
              <a:buChar char="-"/>
            </a:pPr>
            <a:r>
              <a:rPr lang="vi-VN" dirty="0" smtClean="0"/>
              <a:t>- độc hại</a:t>
            </a:r>
            <a:endParaRPr lang="en-US" dirty="0" smtClean="0"/>
          </a:p>
          <a:p>
            <a:pPr marL="0" indent="0">
              <a:buFontTx/>
              <a:buNone/>
            </a:pPr>
            <a:r>
              <a:rPr lang="en-US" dirty="0" err="1" smtClean="0"/>
              <a:t>Mò</a:t>
            </a:r>
            <a:r>
              <a:rPr lang="en-US" baseline="0" dirty="0" smtClean="0"/>
              <a:t> </a:t>
            </a:r>
            <a:r>
              <a:rPr lang="vi-VN" dirty="0" smtClean="0"/>
              <a:t>Kim trong đống cỏ khô!</a:t>
            </a: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3</a:t>
            </a:fld>
            <a:endParaRPr lang="en-US"/>
          </a:p>
        </p:txBody>
      </p:sp>
    </p:spTree>
    <p:extLst>
      <p:ext uri="{BB962C8B-B14F-4D97-AF65-F5344CB8AC3E}">
        <p14:creationId xmlns:p14="http://schemas.microsoft.com/office/powerpoint/2010/main" val="86258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Trong những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ngữ</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cảnh</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này, Chúng ta có một </a:t>
            </a:r>
            <a:r>
              <a:rPr lang="en-US" sz="1200" b="0" i="0" kern="1200" dirty="0" err="1" smtClean="0">
                <a:solidFill>
                  <a:schemeClr val="tx1"/>
                </a:solidFill>
                <a:effectLst/>
                <a:latin typeface="+mn-lt"/>
                <a:ea typeface="+mn-ea"/>
                <a:cs typeface="+mn-cs"/>
              </a:rPr>
              <a:t>dự</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đoán,h</a:t>
            </a:r>
            <a:r>
              <a:rPr lang="vi-VN" sz="1200" b="0" i="0" kern="1200" dirty="0" smtClean="0">
                <a:solidFill>
                  <a:schemeClr val="tx1"/>
                </a:solidFill>
                <a:effectLst/>
                <a:latin typeface="+mn-lt"/>
                <a:ea typeface="+mn-ea"/>
                <a:cs typeface="+mn-cs"/>
              </a:rPr>
              <a:t>oặc một hộp đen, </a:t>
            </a:r>
            <a:r>
              <a:rPr lang="en-US" sz="1200" b="0" i="0" kern="1200" dirty="0" smtClean="0">
                <a:solidFill>
                  <a:schemeClr val="tx1"/>
                </a:solidFill>
                <a:effectLst/>
                <a:latin typeface="+mn-lt"/>
                <a:ea typeface="+mn-ea"/>
                <a:cs typeface="+mn-cs"/>
              </a:rPr>
              <a:t>h</a:t>
            </a:r>
            <a:r>
              <a:rPr lang="vi-VN" sz="1200" b="0" i="0" kern="1200" dirty="0" smtClean="0">
                <a:solidFill>
                  <a:schemeClr val="tx1"/>
                </a:solidFill>
                <a:effectLst/>
                <a:latin typeface="+mn-lt"/>
                <a:ea typeface="+mn-ea"/>
                <a:cs typeface="+mn-cs"/>
              </a:rPr>
              <a:t>oặc một thiết bị thí nghiệm, Chúng ta có thể truy vấn nó, </a:t>
            </a:r>
            <a:r>
              <a:rPr lang="en-US" sz="1200" b="0" i="0" kern="1200" dirty="0" smtClean="0">
                <a:solidFill>
                  <a:schemeClr val="tx1"/>
                </a:solidFill>
                <a:effectLst/>
                <a:latin typeface="+mn-lt"/>
                <a:ea typeface="+mn-ea"/>
                <a:cs typeface="+mn-cs"/>
              </a:rPr>
              <a:t>t</a:t>
            </a:r>
            <a:r>
              <a:rPr lang="vi-VN" sz="1200" b="0" i="0" kern="1200" dirty="0" smtClean="0">
                <a:solidFill>
                  <a:schemeClr val="tx1"/>
                </a:solidFill>
                <a:effectLst/>
                <a:latin typeface="+mn-lt"/>
                <a:ea typeface="+mn-ea"/>
                <a:cs typeface="+mn-cs"/>
              </a:rPr>
              <a:t>hực hiện các thí nghiệm</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Các đầu vào này là các truy vấn x, Chúng đi vào hộp đen, Sau đó, nhận được đầu ra f (x), </a:t>
            </a:r>
            <a:r>
              <a:rPr lang="en-US" sz="1200" b="0" i="0" kern="1200" dirty="0" err="1" smtClean="0">
                <a:solidFill>
                  <a:schemeClr val="tx1"/>
                </a:solidFill>
                <a:effectLst/>
                <a:latin typeface="+mn-lt"/>
                <a:ea typeface="+mn-ea"/>
                <a:cs typeface="+mn-cs"/>
              </a:rPr>
              <a:t>đầu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vào</a:t>
            </a:r>
            <a:r>
              <a:rPr lang="en-US" sz="1200" b="0" i="0" kern="1200" baseline="0" dirty="0" smtClean="0">
                <a:solidFill>
                  <a:schemeClr val="tx1"/>
                </a:solidFill>
                <a:effectLst/>
                <a:latin typeface="+mn-lt"/>
                <a:ea typeface="+mn-ea"/>
                <a:cs typeface="+mn-cs"/>
              </a:rPr>
              <a:t> x</a:t>
            </a:r>
            <a:r>
              <a:rPr lang="vi-VN" sz="1200" b="0" i="0" kern="1200" dirty="0" smtClean="0">
                <a:solidFill>
                  <a:schemeClr val="tx1"/>
                </a:solidFill>
                <a:effectLst/>
                <a:latin typeface="+mn-lt"/>
                <a:ea typeface="+mn-ea"/>
                <a:cs typeface="+mn-cs"/>
              </a:rPr>
              <a:t> tốt </a:t>
            </a:r>
            <a:r>
              <a:rPr lang="en-US" sz="1200" b="0" i="0" kern="1200" dirty="0" smtClean="0">
                <a:solidFill>
                  <a:schemeClr val="tx1"/>
                </a:solidFill>
                <a:effectLst/>
                <a:latin typeface="+mn-lt"/>
                <a:ea typeface="+mn-ea"/>
                <a:cs typeface="+mn-cs"/>
              </a:rPr>
              <a:t>hay</a:t>
            </a:r>
            <a:r>
              <a:rPr lang="vi-VN" sz="1200" b="0" i="0" kern="1200" dirty="0" smtClean="0">
                <a:solidFill>
                  <a:schemeClr val="tx1"/>
                </a:solidFill>
                <a:effectLst/>
                <a:latin typeface="+mn-lt"/>
                <a:ea typeface="+mn-ea"/>
                <a:cs typeface="+mn-cs"/>
              </a:rPr>
              <a:t> xấu. </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ví dụ, Tính chất nhất định của phân tử tốt đến mức nà</a:t>
            </a:r>
            <a:r>
              <a:rPr lang="en-US" sz="1200" b="0" i="0" kern="1200" dirty="0" smtClean="0">
                <a:solidFill>
                  <a:schemeClr val="tx1"/>
                </a:solidFill>
                <a:effectLst/>
                <a:latin typeface="+mn-lt"/>
                <a:ea typeface="+mn-ea"/>
                <a:cs typeface="+mn-cs"/>
              </a:rPr>
              <a:t>o. </a:t>
            </a:r>
            <a:r>
              <a:rPr lang="vi-VN" sz="1200" b="0" i="0" kern="1200" dirty="0" smtClean="0">
                <a:solidFill>
                  <a:schemeClr val="tx1"/>
                </a:solidFill>
                <a:effectLst/>
                <a:latin typeface="+mn-lt"/>
                <a:ea typeface="+mn-ea"/>
                <a:cs typeface="+mn-cs"/>
              </a:rPr>
              <a:t>Câu trả lời thường thu được thông qua phân tích thực nghiệm.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Không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điều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gì</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xảy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trong</a:t>
            </a:r>
            <a:r>
              <a:rPr lang="en-US" sz="1200" b="0" i="0" kern="1200" baseline="0" dirty="0" smtClean="0">
                <a:solidFill>
                  <a:schemeClr val="tx1"/>
                </a:solidFill>
                <a:effectLst/>
                <a:latin typeface="+mn-lt"/>
                <a:ea typeface="+mn-ea"/>
                <a:cs typeface="+mn-cs"/>
              </a:rPr>
              <a:t> f</a:t>
            </a:r>
            <a:r>
              <a:rPr lang="vi-VN"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a:t>
            </a:r>
            <a:r>
              <a:rPr lang="vi-VN" sz="1200" b="0" i="0" kern="1200" dirty="0" smtClean="0">
                <a:solidFill>
                  <a:schemeClr val="tx1"/>
                </a:solidFill>
                <a:effectLst/>
                <a:latin typeface="+mn-lt"/>
                <a:ea typeface="+mn-ea"/>
                <a:cs typeface="+mn-cs"/>
              </a:rPr>
              <a:t>hưng </a:t>
            </a:r>
            <a:r>
              <a:rPr lang="en-US" sz="1200" b="0" i="0" kern="1200" dirty="0" err="1" smtClean="0">
                <a:solidFill>
                  <a:schemeClr val="tx1"/>
                </a:solidFill>
                <a:effectLst/>
                <a:latin typeface="+mn-lt"/>
                <a:ea typeface="+mn-ea"/>
                <a:cs typeface="+mn-cs"/>
              </a:rPr>
              <a:t>tác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giả</a:t>
            </a:r>
            <a:r>
              <a:rPr lang="vi-VN" sz="1200" b="0" i="0" kern="1200" dirty="0" smtClean="0">
                <a:solidFill>
                  <a:schemeClr val="tx1"/>
                </a:solidFill>
                <a:effectLst/>
                <a:latin typeface="+mn-lt"/>
                <a:ea typeface="+mn-ea"/>
                <a:cs typeface="+mn-cs"/>
              </a:rPr>
              <a:t> muốn tìm </a:t>
            </a:r>
            <a:r>
              <a:rPr lang="en-US" sz="1200" b="0" i="0" kern="1200" dirty="0" smtClean="0">
                <a:solidFill>
                  <a:schemeClr val="tx1"/>
                </a:solidFill>
                <a:effectLst/>
                <a:latin typeface="+mn-lt"/>
                <a:ea typeface="+mn-ea"/>
                <a:cs typeface="+mn-cs"/>
              </a:rPr>
              <a:t>x </a:t>
            </a:r>
            <a:r>
              <a:rPr lang="en-US" sz="1200" b="0" i="0" kern="1200" dirty="0" err="1" smtClean="0">
                <a:solidFill>
                  <a:schemeClr val="tx1"/>
                </a:solidFill>
                <a:effectLst/>
                <a:latin typeface="+mn-lt"/>
                <a:ea typeface="+mn-ea"/>
                <a:cs typeface="+mn-cs"/>
              </a:rPr>
              <a:t>để</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a:t>
            </a:r>
            <a:r>
              <a:rPr lang="vi-VN" sz="1200" b="0" i="0" kern="1200" dirty="0" smtClean="0">
                <a:solidFill>
                  <a:schemeClr val="tx1"/>
                </a:solidFill>
                <a:effectLst/>
                <a:latin typeface="+mn-lt"/>
                <a:ea typeface="+mn-ea"/>
                <a:cs typeface="+mn-cs"/>
              </a:rPr>
              <a:t>iá trị </a:t>
            </a:r>
            <a:r>
              <a:rPr lang="en-US" sz="1200" b="0" i="0" kern="1200" dirty="0" smtClean="0">
                <a:solidFill>
                  <a:schemeClr val="tx1"/>
                </a:solidFill>
                <a:effectLst/>
                <a:latin typeface="+mn-lt"/>
                <a:ea typeface="+mn-ea"/>
                <a:cs typeface="+mn-cs"/>
              </a:rPr>
              <a:t>f </a:t>
            </a:r>
            <a:r>
              <a:rPr lang="vi-VN" sz="1200" b="0" i="0" kern="1200" dirty="0" smtClean="0">
                <a:solidFill>
                  <a:schemeClr val="tx1"/>
                </a:solidFill>
                <a:effectLst/>
                <a:latin typeface="+mn-lt"/>
                <a:ea typeface="+mn-ea"/>
                <a:cs typeface="+mn-cs"/>
              </a:rPr>
              <a:t>cao. </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Một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tổng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quát</a:t>
            </a:r>
            <a:r>
              <a:rPr lang="vi-VN"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giả</a:t>
            </a:r>
            <a:r>
              <a:rPr lang="vi-VN" sz="1200" b="0" i="0" kern="1200" dirty="0" smtClean="0">
                <a:solidFill>
                  <a:schemeClr val="tx1"/>
                </a:solidFill>
                <a:effectLst/>
                <a:latin typeface="+mn-lt"/>
                <a:ea typeface="+mn-ea"/>
                <a:cs typeface="+mn-cs"/>
              </a:rPr>
              <a:t> muốn nhận được nhiều giải pháp tốt.</a:t>
            </a: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đầu tiên, Khi chúng ta không biết f, Chúng ta đang ở chế độ thăm dò nhiều hơn. Chúng </a:t>
            </a:r>
            <a:r>
              <a:rPr lang="en-US" sz="1200" b="0" i="0" kern="1200" dirty="0" smtClean="0">
                <a:solidFill>
                  <a:schemeClr val="tx1"/>
                </a:solidFill>
                <a:effectLst/>
                <a:latin typeface="+mn-lt"/>
                <a:ea typeface="+mn-ea"/>
                <a:cs typeface="+mn-cs"/>
              </a:rPr>
              <a:t>ta</a:t>
            </a:r>
            <a:r>
              <a:rPr lang="vi-VN" sz="1200" b="0" i="0" kern="1200" dirty="0" smtClean="0">
                <a:solidFill>
                  <a:schemeClr val="tx1"/>
                </a:solidFill>
                <a:effectLst/>
                <a:latin typeface="+mn-lt"/>
                <a:ea typeface="+mn-ea"/>
                <a:cs typeface="+mn-cs"/>
              </a:rPr>
              <a:t> sẽ thử giá trị x khác nhau, </a:t>
            </a:r>
            <a:r>
              <a:rPr lang="en-US" sz="1200" b="0" i="0" kern="1200" dirty="0" err="1" smtClean="0">
                <a:solidFill>
                  <a:schemeClr val="tx1"/>
                </a:solidFill>
                <a:effectLst/>
                <a:latin typeface="+mn-lt"/>
                <a:ea typeface="+mn-ea"/>
                <a:cs typeface="+mn-cs"/>
              </a:rPr>
              <a:t>để</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biết điều gì đang xảy ra bên trong. Vào cuối các quy trình này, </a:t>
            </a:r>
            <a:r>
              <a:rPr lang="en-US" sz="1200" b="0"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để </a:t>
            </a:r>
            <a:r>
              <a:rPr lang="en-US" sz="1200" b="0" i="0" kern="1200" dirty="0" err="1" smtClean="0">
                <a:solidFill>
                  <a:schemeClr val="tx1"/>
                </a:solidFill>
                <a:effectLst/>
                <a:latin typeface="+mn-lt"/>
                <a:ea typeface="+mn-ea"/>
                <a:cs typeface="+mn-cs"/>
              </a:rPr>
              <a:t>lấy</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được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những</a:t>
            </a:r>
            <a:r>
              <a:rPr lang="vi-VN" sz="1200" b="0" i="0" kern="1200" dirty="0" smtClean="0">
                <a:solidFill>
                  <a:schemeClr val="tx1"/>
                </a:solidFill>
                <a:effectLst/>
                <a:latin typeface="+mn-lt"/>
                <a:ea typeface="+mn-ea"/>
                <a:cs typeface="+mn-cs"/>
              </a:rPr>
              <a:t> thông tin hạn chế, Chúng tôi có thể tham gia nhiều hơn vào việc học tăng cường 'sử dụng' Mẫu</a:t>
            </a: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4</a:t>
            </a:fld>
            <a:endParaRPr lang="en-US"/>
          </a:p>
        </p:txBody>
      </p:sp>
    </p:spTree>
    <p:extLst>
      <p:ext uri="{BB962C8B-B14F-4D97-AF65-F5344CB8AC3E}">
        <p14:creationId xmlns:p14="http://schemas.microsoft.com/office/powerpoint/2010/main" val="50827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Trong học máy truyền thống, chỉ xem xét một tập hợp các ví dụ, Sau đó rút kinh nghiệm.</a:t>
            </a:r>
          </a:p>
          <a:p>
            <a:r>
              <a:rPr lang="vi-VN" sz="1200" b="0" i="0" kern="1200" dirty="0" smtClean="0">
                <a:solidFill>
                  <a:schemeClr val="tx1"/>
                </a:solidFill>
                <a:effectLst/>
                <a:latin typeface="+mn-lt"/>
                <a:ea typeface="+mn-ea"/>
                <a:cs typeface="+mn-cs"/>
              </a:rPr>
              <a:t>Ngoài các ví dụ </a:t>
            </a:r>
            <a:r>
              <a:rPr lang="en-US" sz="1200" b="0" i="0" kern="1200" dirty="0" err="1" smtClean="0">
                <a:solidFill>
                  <a:schemeClr val="tx1"/>
                </a:solidFill>
                <a:effectLst/>
                <a:latin typeface="+mn-lt"/>
                <a:ea typeface="+mn-ea"/>
                <a:cs typeface="+mn-cs"/>
              </a:rPr>
              <a:t>hiện</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có, có thể đặt câu hỏi. ví dụ, “Đối với một hình ảnh, nhãn chính xác là gì？” Đây là học tập tích cực.</a:t>
            </a:r>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nghiên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cứu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thuốc</a:t>
            </a:r>
            <a:r>
              <a:rPr lang="en-US" sz="1200" b="0" i="0" kern="1200" baseline="0" dirty="0" smtClean="0">
                <a:solidFill>
                  <a:schemeClr val="tx1"/>
                </a:solidFill>
                <a:effectLst/>
                <a:latin typeface="+mn-lt"/>
                <a:ea typeface="+mn-ea"/>
                <a:cs typeface="+mn-cs"/>
              </a:rPr>
              <a:t>, v</a:t>
            </a:r>
            <a:r>
              <a:rPr lang="vi-VN" sz="1200" b="0" i="0" kern="1200" dirty="0" smtClean="0">
                <a:solidFill>
                  <a:schemeClr val="tx1"/>
                </a:solidFill>
                <a:effectLst/>
                <a:latin typeface="+mn-lt"/>
                <a:ea typeface="+mn-ea"/>
                <a:cs typeface="+mn-cs"/>
              </a:rPr>
              <a:t>ấn đề với cách tiếp cận này là, trong nhiều trường hợp, Chúng tôi không có tập hợp các x Cố định để cấu hình. ngược lại, Chúng tôi muốn có thể hỏi bất kỳ câu hỏi nào trong không gian </a:t>
            </a:r>
            <a:r>
              <a:rPr lang="en-US" sz="1200" b="0" i="0" kern="1200" dirty="0" err="1" smtClean="0">
                <a:solidFill>
                  <a:schemeClr val="tx1"/>
                </a:solidFill>
                <a:effectLst/>
                <a:latin typeface="+mn-lt"/>
                <a:ea typeface="+mn-ea"/>
                <a:cs typeface="+mn-cs"/>
              </a:rPr>
              <a:t>đa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chiều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hơn</a:t>
            </a:r>
            <a:r>
              <a:rPr lang="vi-VN" sz="1200" b="0" i="0" kern="1200" dirty="0" smtClean="0">
                <a:solidFill>
                  <a:schemeClr val="tx1"/>
                </a:solidFill>
                <a:effectLst/>
                <a:latin typeface="+mn-lt"/>
                <a:ea typeface="+mn-ea"/>
                <a:cs typeface="+mn-cs"/>
              </a:rPr>
              <a:t>, Nhưng điều này có thể gặp phải sự bùng nổ theo cấp số nhân.</a:t>
            </a:r>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Một bài học quan trọng mà chúng tôi học được từ việc học tập tích cực tài liệu là làm thế nào để chọn các truy vấn này, Ý tưởng cơ bản ở đây là ： Chúng tôi muốn ước tính độ không chắc chắn của các biến dự đoán. Hãy để tôi nói theo cách khác, Đối với chức năng được ước tính, Chúng tôi muốn chọn các câu hỏi cung cấp nhiều thông tin nhất có thể.</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vi-VN" sz="1200" b="0" i="0" kern="1200" dirty="0" smtClean="0">
                <a:solidFill>
                  <a:schemeClr val="tx1"/>
                </a:solidFill>
                <a:effectLst/>
                <a:latin typeface="+mn-lt"/>
                <a:ea typeface="+mn-ea"/>
                <a:cs typeface="+mn-cs"/>
              </a:rPr>
              <a:t>Vấn đề của học tập tích cực dựa trên tổ hợp là vô tận, ví dụ, Bạn không thể liệt kê tất cả các phân tử, Sau đó, chỉ cần truy vấn những phân tử có độ không chắc chắn cao. </a:t>
            </a:r>
            <a:r>
              <a:rPr lang="en-US" sz="1200" b="0"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sự tăng trưởng </a:t>
            </a:r>
            <a:r>
              <a:rPr lang="en-US" sz="1200" b="0" i="0" kern="1200" dirty="0" err="1" smtClean="0">
                <a:solidFill>
                  <a:schemeClr val="tx1"/>
                </a:solidFill>
                <a:effectLst/>
                <a:latin typeface="+mn-lt"/>
                <a:ea typeface="+mn-ea"/>
                <a:cs typeface="+mn-cs"/>
              </a:rPr>
              <a:t>số</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lượng</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theo cấp số nhân</a:t>
            </a: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5</a:t>
            </a:fld>
            <a:endParaRPr lang="en-US"/>
          </a:p>
        </p:txBody>
      </p:sp>
    </p:spTree>
    <p:extLst>
      <p:ext uri="{BB962C8B-B14F-4D97-AF65-F5344CB8AC3E}">
        <p14:creationId xmlns:p14="http://schemas.microsoft.com/office/powerpoint/2010/main" val="37326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Nguyên tắc t</a:t>
            </a:r>
            <a:r>
              <a:rPr lang="en-US" sz="1200" b="0" i="0" kern="1200" dirty="0" err="1" smtClean="0">
                <a:solidFill>
                  <a:schemeClr val="tx1"/>
                </a:solidFill>
                <a:effectLst/>
                <a:latin typeface="+mn-lt"/>
                <a:ea typeface="+mn-ea"/>
                <a:cs typeface="+mn-cs"/>
              </a:rPr>
              <a:t>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giả</a:t>
            </a:r>
            <a:r>
              <a:rPr lang="vi-VN" sz="1200" b="0" i="0" kern="1200" dirty="0" smtClean="0">
                <a:solidFill>
                  <a:schemeClr val="tx1"/>
                </a:solidFill>
                <a:effectLst/>
                <a:latin typeface="+mn-lt"/>
                <a:ea typeface="+mn-ea"/>
                <a:cs typeface="+mn-cs"/>
              </a:rPr>
              <a:t> đề xuất </a:t>
            </a:r>
            <a:r>
              <a:rPr lang="en-US" sz="1200" b="0" i="0" kern="1200" dirty="0" err="1" smtClean="0">
                <a:solidFill>
                  <a:schemeClr val="tx1"/>
                </a:solidFill>
                <a:effectLst/>
                <a:latin typeface="+mn-lt"/>
                <a:ea typeface="+mn-ea"/>
                <a:cs typeface="+mn-cs"/>
              </a:rPr>
              <a:t>là</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học tập tích cực mang tính tổng hợp, Đây là nội dung quan trọng nhất của bài phát biểu này, Khi người học có thể chọn câu hỏi mà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nó</a:t>
            </a:r>
            <a:r>
              <a:rPr lang="vi-VN" sz="1200" b="0" i="0" kern="1200" dirty="0" smtClean="0">
                <a:solidFill>
                  <a:schemeClr val="tx1"/>
                </a:solidFill>
                <a:effectLst/>
                <a:latin typeface="+mn-lt"/>
                <a:ea typeface="+mn-ea"/>
                <a:cs typeface="+mn-cs"/>
              </a:rPr>
              <a:t> muốn </a:t>
            </a:r>
            <a:r>
              <a:rPr lang="en-US" sz="1200" b="0" i="0" kern="1200" dirty="0" smtClean="0">
                <a:solidFill>
                  <a:schemeClr val="tx1"/>
                </a:solidFill>
                <a:effectLst/>
                <a:latin typeface="+mn-lt"/>
                <a:ea typeface="+mn-ea"/>
                <a:cs typeface="+mn-cs"/>
              </a:rPr>
              <a:t>real-world</a:t>
            </a:r>
            <a:r>
              <a:rPr lang="vi-VN" sz="1200" b="0" i="0" kern="1200" dirty="0" smtClean="0">
                <a:solidFill>
                  <a:schemeClr val="tx1"/>
                </a:solidFill>
                <a:effectLst/>
                <a:latin typeface="+mn-lt"/>
                <a:ea typeface="+mn-ea"/>
                <a:cs typeface="+mn-cs"/>
              </a:rPr>
              <a:t> cung cấp câu trả lời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để</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tìm</a:t>
            </a:r>
            <a:r>
              <a:rPr lang="vi-VN" sz="1200" b="0" i="0" kern="1200" dirty="0" smtClean="0">
                <a:solidFill>
                  <a:schemeClr val="tx1"/>
                </a:solidFill>
                <a:effectLst/>
                <a:latin typeface="+mn-lt"/>
                <a:ea typeface="+mn-ea"/>
                <a:cs typeface="+mn-cs"/>
              </a:rPr>
              <a:t> những thí nghiệm nào nên được thực hiện?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không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nhiều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chiều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Một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kế</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hoạch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tốt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là</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Đào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tạo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một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mô</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hình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tổng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hợp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Mô</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hình</a:t>
            </a:r>
            <a:r>
              <a:rPr lang="en-US" sz="1200" b="0" i="0" kern="1200" dirty="0" smtClean="0">
                <a:solidFill>
                  <a:schemeClr val="tx1"/>
                </a:solidFill>
                <a:effectLst/>
                <a:latin typeface="+mn-lt"/>
                <a:ea typeface="+mn-ea"/>
                <a:cs typeface="+mn-cs"/>
              </a:rPr>
              <a:t> sẽ </a:t>
            </a:r>
            <a:r>
              <a:rPr lang="en-US" sz="1200" b="0" i="0" kern="1200" dirty="0" err="1" smtClean="0">
                <a:solidFill>
                  <a:schemeClr val="tx1"/>
                </a:solidFill>
                <a:effectLst/>
                <a:latin typeface="+mn-lt"/>
                <a:ea typeface="+mn-ea"/>
                <a:cs typeface="+mn-cs"/>
              </a:rPr>
              <a:t>tự</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động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lấy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X </a:t>
            </a:r>
            <a:r>
              <a:rPr lang="en-US" sz="1200" b="0" i="0" kern="1200" baseline="0" dirty="0" err="1" smtClean="0">
                <a:solidFill>
                  <a:schemeClr val="tx1"/>
                </a:solidFill>
                <a:effectLst/>
                <a:latin typeface="+mn-lt"/>
                <a:ea typeface="+mn-ea"/>
                <a:cs typeface="+mn-cs"/>
              </a:rPr>
              <a:t>tốt</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Làm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thế</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nào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để</a:t>
            </a:r>
            <a:r>
              <a:rPr lang="vi-VN" sz="1200" b="0" i="0" kern="1200" dirty="0" smtClean="0">
                <a:solidFill>
                  <a:schemeClr val="tx1"/>
                </a:solidFill>
                <a:effectLst/>
                <a:latin typeface="+mn-lt"/>
                <a:ea typeface="+mn-ea"/>
                <a:cs typeface="+mn-cs"/>
              </a:rPr>
              <a:t> đào tạo mô hình nà</a:t>
            </a:r>
            <a:r>
              <a:rPr lang="en-US" sz="1200" b="0" i="0" kern="1200" dirty="0" smtClean="0">
                <a:solidFill>
                  <a:schemeClr val="tx1"/>
                </a:solidFill>
                <a:effectLst/>
                <a:latin typeface="+mn-lt"/>
                <a:ea typeface="+mn-ea"/>
                <a:cs typeface="+mn-cs"/>
              </a:rPr>
              <a:t>y?</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Đầu tiên, Chúng tôi quan sát </a:t>
            </a:r>
            <a:r>
              <a:rPr lang="en-US" sz="1200" b="0" i="0" kern="1200" dirty="0" smtClean="0">
                <a:solidFill>
                  <a:schemeClr val="tx1"/>
                </a:solidFill>
                <a:effectLst/>
                <a:latin typeface="+mn-lt"/>
                <a:ea typeface="+mn-ea"/>
                <a:cs typeface="+mn-cs"/>
              </a:rPr>
              <a:t>real-world</a:t>
            </a:r>
            <a:r>
              <a:rPr lang="vi-VN" sz="1200" b="0" i="0" kern="1200" dirty="0" smtClean="0">
                <a:solidFill>
                  <a:schemeClr val="tx1"/>
                </a:solidFill>
                <a:effectLst/>
                <a:latin typeface="+mn-lt"/>
                <a:ea typeface="+mn-ea"/>
                <a:cs typeface="+mn-cs"/>
              </a:rPr>
              <a:t>, Sau đó đặt một số câu hỏi</a:t>
            </a:r>
            <a:r>
              <a:rPr lang="en-US" sz="1200" b="0" i="0" kern="1200" baseline="0" dirty="0" smtClean="0">
                <a:solidFill>
                  <a:schemeClr val="tx1"/>
                </a:solidFill>
                <a:effectLst/>
                <a:latin typeface="+mn-lt"/>
                <a:ea typeface="+mn-ea"/>
                <a:cs typeface="+mn-cs"/>
              </a:rPr>
              <a:t> </a:t>
            </a:r>
            <a:r>
              <a:rPr lang="en-US" sz="1200" b="1" i="0" kern="1200" baseline="0" dirty="0" smtClean="0">
                <a:solidFill>
                  <a:schemeClr val="tx1"/>
                </a:solidFill>
                <a:effectLst/>
                <a:latin typeface="+mn-lt"/>
                <a:ea typeface="+mn-ea"/>
                <a:cs typeface="+mn-cs"/>
              </a:rPr>
              <a:t>question</a:t>
            </a:r>
            <a:r>
              <a:rPr lang="vi-VN" sz="1200" b="0" i="0" kern="1200" dirty="0" smtClean="0">
                <a:solidFill>
                  <a:schemeClr val="tx1"/>
                </a:solidFill>
                <a:effectLst/>
                <a:latin typeface="+mn-lt"/>
                <a:ea typeface="+mn-ea"/>
                <a:cs typeface="+mn-cs"/>
              </a:rPr>
              <a:t>, Tiếp theo, một số thí nghiệm được thực hiện, Nạp các kết quả thí nghiệm này vào tập dữ liệu.</a:t>
            </a:r>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do đó, Với tập dữ liệu này, Chúng ta có thể thực hiện các phương pháp học máy truyền thống. Chúng ta có thể học một mô hình, Ví dụ: cho trước x dự </a:t>
            </a:r>
            <a:r>
              <a:rPr lang="en-US" sz="1200" b="0" i="0" kern="1200" dirty="0" err="1" smtClean="0">
                <a:solidFill>
                  <a:schemeClr val="tx1"/>
                </a:solidFill>
                <a:effectLst/>
                <a:latin typeface="+mn-lt"/>
                <a:ea typeface="+mn-ea"/>
                <a:cs typeface="+mn-cs"/>
              </a:rPr>
              <a:t>đoán</a:t>
            </a:r>
            <a:r>
              <a:rPr lang="vi-VN" sz="1200" b="0" i="0" kern="1200" dirty="0" smtClean="0">
                <a:solidFill>
                  <a:schemeClr val="tx1"/>
                </a:solidFill>
                <a:effectLst/>
                <a:latin typeface="+mn-lt"/>
                <a:ea typeface="+mn-ea"/>
                <a:cs typeface="+mn-cs"/>
              </a:rPr>
              <a:t> y, Chúng ta cũng có thể sử dụng mô hình này để sàng lọc các vấn đề tiềm ẩn.</a:t>
            </a:r>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Theo mô hình, Nếu chúng ta tìm thấy </a:t>
            </a:r>
            <a:r>
              <a:rPr lang="en-US" sz="1200" b="0" i="0" kern="1200" dirty="0" err="1" smtClean="0">
                <a:solidFill>
                  <a:schemeClr val="tx1"/>
                </a:solidFill>
                <a:effectLst/>
                <a:latin typeface="+mn-lt"/>
                <a:ea typeface="+mn-ea"/>
                <a:cs typeface="+mn-cs"/>
              </a:rPr>
              <a:t>một</a:t>
            </a:r>
            <a:r>
              <a:rPr lang="en-US" sz="1200" b="0" i="0" kern="1200" baseline="0" dirty="0" smtClean="0">
                <a:solidFill>
                  <a:schemeClr val="tx1"/>
                </a:solidFill>
                <a:effectLst/>
                <a:latin typeface="+mn-lt"/>
                <a:ea typeface="+mn-ea"/>
                <a:cs typeface="+mn-cs"/>
              </a:rPr>
              <a:t> </a:t>
            </a:r>
            <a:r>
              <a:rPr lang="en-US" sz="1200" b="1" i="0" kern="1200" baseline="0" dirty="0" smtClean="0">
                <a:solidFill>
                  <a:schemeClr val="tx1"/>
                </a:solidFill>
                <a:effectLst/>
                <a:latin typeface="+mn-lt"/>
                <a:ea typeface="+mn-ea"/>
                <a:cs typeface="+mn-cs"/>
              </a:rPr>
              <a:t>problem</a:t>
            </a:r>
            <a:r>
              <a:rPr lang="vi-VN" sz="1200" b="0" i="0" kern="1200" dirty="0" smtClean="0">
                <a:solidFill>
                  <a:schemeClr val="tx1"/>
                </a:solidFill>
                <a:effectLst/>
                <a:latin typeface="+mn-lt"/>
                <a:ea typeface="+mn-ea"/>
                <a:cs typeface="+mn-cs"/>
              </a:rPr>
              <a:t> có điểm cao, Ví dụ, độ không chắc chắn cao, Vì vậy, đây có thể là một câu hỏi hay</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good</a:t>
            </a:r>
            <a:r>
              <a:rPr lang="en-US" sz="1200" b="1" i="0" kern="1200" baseline="0" dirty="0" smtClean="0">
                <a:solidFill>
                  <a:schemeClr val="tx1"/>
                </a:solidFill>
                <a:effectLst/>
                <a:latin typeface="+mn-lt"/>
                <a:ea typeface="+mn-ea"/>
                <a:cs typeface="+mn-cs"/>
              </a:rPr>
              <a:t> question)</a:t>
            </a:r>
            <a:r>
              <a:rPr lang="vi-VN"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Như tôi đã nói, Cái khó là tiềm ẩn quá nhiều vấn đề. do đó, nó không đủ để dự đoán chất lượng của các thí nghiệm ứng viên, Vì vậy, chúng tôi sẽ đào tạo mô hình thế hệ này. tuy nhiên, Chúng tôi sẽ đào tạo nó theo một cách khác với mô hình thế hệ thông thường.</a:t>
            </a:r>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Cách thông thường để đào tạo một mô hình là sử dụng một tập hợp các ví dụ cố định. Nhưng ở đây, Chúng ta có một hàm được tính toán bởi </a:t>
            </a:r>
            <a:r>
              <a:rPr lang="en-US" sz="1200" b="1" i="0" kern="1200" dirty="0" smtClean="0">
                <a:solidFill>
                  <a:schemeClr val="tx1"/>
                </a:solidFill>
                <a:effectLst/>
                <a:latin typeface="+mn-lt"/>
                <a:ea typeface="+mn-ea"/>
                <a:cs typeface="+mn-cs"/>
              </a:rPr>
              <a:t>world-model</a:t>
            </a:r>
            <a:r>
              <a:rPr lang="vi-VN" sz="1200" b="0" i="0" kern="1200" dirty="0" smtClean="0">
                <a:solidFill>
                  <a:schemeClr val="tx1"/>
                </a:solidFill>
                <a:effectLst/>
                <a:latin typeface="+mn-lt"/>
                <a:ea typeface="+mn-ea"/>
                <a:cs typeface="+mn-cs"/>
              </a:rPr>
              <a:t>, Nó sẽ cho chúng ta biết một thí nghiệm cụ thể hữu ích như thế nào. Chúng tôi sẽ sử dụng cách đặc biệt này để đào tạo mô hình tổng hợp</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generative</a:t>
            </a:r>
            <a:r>
              <a:rPr lang="en-US" sz="1200" b="1" i="0" kern="1200" baseline="0" dirty="0" smtClean="0">
                <a:solidFill>
                  <a:schemeClr val="tx1"/>
                </a:solidFill>
                <a:effectLst/>
                <a:latin typeface="+mn-lt"/>
                <a:ea typeface="+mn-ea"/>
                <a:cs typeface="+mn-cs"/>
              </a:rPr>
              <a:t>-model</a:t>
            </a:r>
            <a:r>
              <a:rPr lang="en-US" sz="1200" b="0" i="0" kern="1200" baseline="0" dirty="0" smtClean="0">
                <a:solidFill>
                  <a:schemeClr val="tx1"/>
                </a:solidFill>
                <a:effectLst/>
                <a:latin typeface="+mn-lt"/>
                <a:ea typeface="+mn-ea"/>
                <a:cs typeface="+mn-cs"/>
              </a:rPr>
              <a:t>)</a:t>
            </a:r>
            <a:r>
              <a:rPr lang="vi-VN" sz="1200" b="0" i="0" kern="1200" dirty="0" smtClean="0">
                <a:solidFill>
                  <a:schemeClr val="tx1"/>
                </a:solidFill>
                <a:effectLst/>
                <a:latin typeface="+mn-lt"/>
                <a:ea typeface="+mn-ea"/>
                <a:cs typeface="+mn-cs"/>
              </a:rPr>
              <a:t>, Tìm kiếm t</a:t>
            </a:r>
            <a:r>
              <a:rPr lang="en-US" sz="1200" b="0" i="0" kern="1200" dirty="0" err="1" smtClean="0">
                <a:solidFill>
                  <a:schemeClr val="tx1"/>
                </a:solidFill>
                <a:effectLst/>
                <a:latin typeface="+mn-lt"/>
                <a:ea typeface="+mn-ea"/>
                <a:cs typeface="+mn-cs"/>
              </a:rPr>
              <a:t>ổng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hợp</a:t>
            </a:r>
            <a:r>
              <a:rPr lang="vi-VN" sz="1200" b="0" i="0" kern="1200" dirty="0" smtClean="0">
                <a:solidFill>
                  <a:schemeClr val="tx1"/>
                </a:solidFill>
                <a:effectLst/>
                <a:latin typeface="+mn-lt"/>
                <a:ea typeface="+mn-ea"/>
                <a:cs typeface="+mn-cs"/>
              </a:rPr>
              <a:t> với cấu hình </a:t>
            </a:r>
            <a:r>
              <a:rPr lang="en-US" sz="1200" b="0" i="0" kern="1200" dirty="0" smtClean="0">
                <a:solidFill>
                  <a:schemeClr val="tx1"/>
                </a:solidFill>
                <a:effectLst/>
                <a:latin typeface="+mn-lt"/>
                <a:ea typeface="+mn-ea"/>
                <a:cs typeface="+mn-cs"/>
              </a:rPr>
              <a:t>g</a:t>
            </a:r>
            <a:r>
              <a:rPr lang="vi-VN" sz="1200" b="0" i="0" kern="1200" dirty="0" smtClean="0">
                <a:solidFill>
                  <a:schemeClr val="tx1"/>
                </a:solidFill>
                <a:effectLst/>
                <a:latin typeface="+mn-lt"/>
                <a:ea typeface="+mn-ea"/>
                <a:cs typeface="+mn-cs"/>
              </a:rPr>
              <a:t>iá trị f cao.</a:t>
            </a: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Có thể có nhiều cách để làm điều này, Nhưng nếu mục tiêu nhiều hơn là tối ưu hóa, Thay vào đó, hãy tìm các giải pháp tốt khác nhau, Khi đó cách hợp lý là quy đổi điểm số. Tiếp theo, Chúng tôi sẽ nhận được chức năng phần thưởng dựa trên </a:t>
            </a:r>
            <a:r>
              <a:rPr lang="en-US" sz="1200" b="1" i="0" kern="1200" dirty="0" smtClean="0">
                <a:solidFill>
                  <a:schemeClr val="tx1"/>
                </a:solidFill>
                <a:effectLst/>
                <a:latin typeface="+mn-lt"/>
                <a:ea typeface="+mn-ea"/>
                <a:cs typeface="+mn-cs"/>
              </a:rPr>
              <a:t>World-model</a:t>
            </a:r>
            <a:r>
              <a:rPr lang="vi-VN" sz="1200" b="0" i="0" kern="1200" dirty="0" smtClean="0">
                <a:solidFill>
                  <a:schemeClr val="tx1"/>
                </a:solidFill>
                <a:effectLst/>
                <a:latin typeface="+mn-lt"/>
                <a:ea typeface="+mn-ea"/>
                <a:cs typeface="+mn-cs"/>
              </a:rPr>
              <a:t>, Làm cho mô hình thế hệ</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generative</a:t>
            </a:r>
            <a:r>
              <a:rPr lang="en-US" sz="1200" b="1" i="0" kern="1200" baseline="0" dirty="0" smtClean="0">
                <a:solidFill>
                  <a:schemeClr val="tx1"/>
                </a:solidFill>
                <a:effectLst/>
                <a:latin typeface="+mn-lt"/>
                <a:ea typeface="+mn-ea"/>
                <a:cs typeface="+mn-cs"/>
              </a:rPr>
              <a:t>-model)</a:t>
            </a:r>
            <a:r>
              <a:rPr lang="vi-VN" sz="1200" b="0" i="0" kern="1200" dirty="0" smtClean="0">
                <a:solidFill>
                  <a:schemeClr val="tx1"/>
                </a:solidFill>
                <a:effectLst/>
                <a:latin typeface="+mn-lt"/>
                <a:ea typeface="+mn-ea"/>
                <a:cs typeface="+mn-cs"/>
              </a:rPr>
              <a:t> không tối đa hóa phần thưởng, Đó là việc nhận được một mẫu với lợi nhuận cao.</a:t>
            </a:r>
          </a:p>
          <a:p>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6</a:t>
            </a:fld>
            <a:endParaRPr lang="en-US"/>
          </a:p>
        </p:txBody>
      </p:sp>
    </p:spTree>
    <p:extLst>
      <p:ext uri="{BB962C8B-B14F-4D97-AF65-F5344CB8AC3E}">
        <p14:creationId xmlns:p14="http://schemas.microsoft.com/office/powerpoint/2010/main" val="724175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Các tập kết thúc bằng đầu cuối R&gt; 0</a:t>
            </a:r>
            <a:r>
              <a:rPr lang="en-US" dirty="0" smtClean="0"/>
              <a:t> </a:t>
            </a:r>
            <a:r>
              <a:rPr lang="vi-VN" dirty="0" smtClean="0"/>
              <a:t>(không có phần thưởng trung gian)</a:t>
            </a: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8</a:t>
            </a:fld>
            <a:endParaRPr lang="en-US"/>
          </a:p>
        </p:txBody>
      </p:sp>
    </p:spTree>
    <p:extLst>
      <p:ext uri="{BB962C8B-B14F-4D97-AF65-F5344CB8AC3E}">
        <p14:creationId xmlns:p14="http://schemas.microsoft.com/office/powerpoint/2010/main" val="120117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Sử dụng trình mô phỏng vật lý ồn ào, O (15 CPU) / phân tử</a:t>
            </a:r>
            <a:endParaRPr lang="en-US" dirty="0" smtClean="0"/>
          </a:p>
          <a:p>
            <a:pPr marL="171450" indent="-171450">
              <a:buFontTx/>
              <a:buChar char="-"/>
            </a:pPr>
            <a:r>
              <a:rPr lang="en-US" dirty="0" err="1" smtClean="0"/>
              <a:t>Nhiễu</a:t>
            </a:r>
            <a:r>
              <a:rPr lang="vi-VN" dirty="0" smtClean="0"/>
              <a:t> = rất nhiều ứng viên "trông ổn“</a:t>
            </a:r>
            <a:endParaRPr lang="en-US" dirty="0" smtClean="0"/>
          </a:p>
          <a:p>
            <a:pPr marL="171450" indent="-171450">
              <a:buFontTx/>
              <a:buChar char="-"/>
            </a:pPr>
            <a:r>
              <a:rPr lang="vi-VN" dirty="0" smtClean="0"/>
              <a:t>Không phải là kim nữa, nhiều chế độ!</a:t>
            </a:r>
            <a:endParaRPr lang="en-US" dirty="0" smtClean="0"/>
          </a:p>
          <a:p>
            <a:pPr marL="171450" indent="-171450">
              <a:buFontTx/>
              <a:buChar char="-"/>
            </a:pPr>
            <a:r>
              <a:rPr lang="vi-VN" dirty="0" smtClean="0"/>
              <a:t>Tốt nhất theo mô phỏng gửi đến phòng thí nghiệm (một ngày), có thể thất bại ở đó</a:t>
            </a:r>
            <a:endParaRPr lang="en-US" dirty="0" smtClean="0"/>
          </a:p>
          <a:p>
            <a:pPr marL="171450" indent="-171450">
              <a:buFontTx/>
              <a:buChar char="-"/>
            </a:pPr>
            <a:r>
              <a:rPr lang="vi-VN" dirty="0" smtClean="0"/>
              <a:t>Gửi cái gì?</a:t>
            </a:r>
            <a:endParaRPr lang="en-US" dirty="0" smtClean="0"/>
          </a:p>
          <a:p>
            <a:pPr marL="0" indent="0">
              <a:buFontTx/>
              <a:buNone/>
            </a:pPr>
            <a:r>
              <a:rPr lang="vi-VN" dirty="0" smtClean="0"/>
              <a:t>Chế độ đa dạng! Tạo ra tất cả các phân tử phần thưởng cao </a:t>
            </a:r>
            <a:r>
              <a:rPr lang="en-US" dirty="0" err="1" smtClean="0"/>
              <a:t>có</a:t>
            </a:r>
            <a:r>
              <a:rPr lang="en-US" baseline="0" dirty="0" smtClean="0"/>
              <a:t> </a:t>
            </a:r>
            <a:r>
              <a:rPr lang="en-US" baseline="0" dirty="0" err="1" smtClean="0"/>
              <a:t>vẻ</a:t>
            </a:r>
            <a:r>
              <a:rPr lang="en-US" baseline="0" dirty="0" smtClean="0"/>
              <a:t> </a:t>
            </a:r>
            <a:r>
              <a:rPr lang="en-US" baseline="0" dirty="0" err="1" smtClean="0"/>
              <a:t>ổn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9</a:t>
            </a:fld>
            <a:endParaRPr lang="en-US"/>
          </a:p>
        </p:txBody>
      </p:sp>
    </p:spTree>
    <p:extLst>
      <p:ext uri="{BB962C8B-B14F-4D97-AF65-F5344CB8AC3E}">
        <p14:creationId xmlns:p14="http://schemas.microsoft.com/office/powerpoint/2010/main" val="136981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Pt(x): </a:t>
            </a:r>
            <a:r>
              <a:rPr lang="en-US" dirty="0" err="1" smtClean="0"/>
              <a:t>xác</a:t>
            </a:r>
            <a:r>
              <a:rPr lang="en-US" baseline="0" dirty="0" smtClean="0"/>
              <a:t> </a:t>
            </a:r>
            <a:r>
              <a:rPr lang="en-US" baseline="0" dirty="0" err="1" smtClean="0"/>
              <a:t>suất</a:t>
            </a:r>
            <a:r>
              <a:rPr lang="en-US" baseline="0" dirty="0" smtClean="0"/>
              <a:t> </a:t>
            </a:r>
            <a:r>
              <a:rPr lang="en-US" baseline="0" dirty="0" err="1" smtClean="0"/>
              <a:t>không</a:t>
            </a:r>
            <a:r>
              <a:rPr lang="en-US" baseline="0" dirty="0" smtClean="0"/>
              <a:t> </a:t>
            </a:r>
            <a:r>
              <a:rPr lang="en-US" baseline="0" dirty="0" err="1" smtClean="0"/>
              <a:t>chuẩn</a:t>
            </a:r>
            <a:r>
              <a:rPr lang="en-US" baseline="0" dirty="0" smtClean="0"/>
              <a:t> </a:t>
            </a:r>
            <a:r>
              <a:rPr lang="en-US" baseline="0" dirty="0" err="1" smtClean="0"/>
              <a:t>hóa</a:t>
            </a:r>
            <a:r>
              <a:rPr lang="en-US" baseline="0" dirty="0" smtClean="0"/>
              <a:t>, </a:t>
            </a:r>
            <a:r>
              <a:rPr lang="en-US" baseline="0" dirty="0" err="1" smtClean="0"/>
              <a:t>xác</a:t>
            </a:r>
            <a:r>
              <a:rPr lang="en-US" baseline="0" dirty="0" smtClean="0"/>
              <a:t> </a:t>
            </a:r>
            <a:r>
              <a:rPr lang="en-US" baseline="0" dirty="0" err="1" smtClean="0"/>
              <a:t>suất</a:t>
            </a:r>
            <a:r>
              <a:rPr lang="en-US" baseline="0" dirty="0" smtClean="0"/>
              <a:t> </a:t>
            </a:r>
            <a:r>
              <a:rPr lang="en-US" baseline="0" dirty="0" err="1" smtClean="0"/>
              <a:t>lấy</a:t>
            </a:r>
            <a:r>
              <a:rPr lang="en-US" baseline="0" dirty="0" smtClean="0"/>
              <a:t> </a:t>
            </a:r>
            <a:r>
              <a:rPr lang="en-US" baseline="0" dirty="0" err="1" smtClean="0"/>
              <a:t>mẫu</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tạo</a:t>
            </a:r>
            <a:r>
              <a:rPr lang="en-US" baseline="0" dirty="0" smtClean="0"/>
              <a:t> ( </a:t>
            </a:r>
            <a:r>
              <a:rPr lang="en-US" b="1" baseline="0" dirty="0" smtClean="0"/>
              <a:t>the generation model</a:t>
            </a:r>
            <a:r>
              <a:rPr lang="en-US" baseline="0" dirty="0" smtClean="0"/>
              <a:t>)</a:t>
            </a:r>
          </a:p>
          <a:p>
            <a:r>
              <a:rPr lang="en-US" baseline="0" dirty="0" smtClean="0"/>
              <a:t>R(x): reward – </a:t>
            </a:r>
            <a:r>
              <a:rPr lang="en-US" baseline="0" dirty="0" err="1" smtClean="0"/>
              <a:t>phần</a:t>
            </a:r>
            <a:r>
              <a:rPr lang="en-US" baseline="0" dirty="0" smtClean="0"/>
              <a:t> </a:t>
            </a:r>
            <a:r>
              <a:rPr lang="en-US" baseline="0" dirty="0" err="1" smtClean="0"/>
              <a:t>thưởng</a:t>
            </a:r>
            <a:r>
              <a:rPr lang="en-US" baseline="0" dirty="0" smtClean="0"/>
              <a:t> </a:t>
            </a:r>
            <a:r>
              <a:rPr lang="en-US" baseline="0" dirty="0" err="1" smtClean="0"/>
              <a:t>của</a:t>
            </a:r>
            <a:r>
              <a:rPr lang="en-US" baseline="0" dirty="0" smtClean="0"/>
              <a:t> input x.</a:t>
            </a:r>
          </a:p>
          <a:p>
            <a:r>
              <a:rPr lang="vi-VN" sz="1200" b="0" i="0" kern="1200" dirty="0" smtClean="0">
                <a:solidFill>
                  <a:schemeClr val="tx1"/>
                </a:solidFill>
                <a:effectLst/>
                <a:latin typeface="+mn-lt"/>
                <a:ea typeface="+mn-ea"/>
                <a:cs typeface="+mn-cs"/>
              </a:rPr>
              <a:t>Làm thế nào để chuyển đổi hàm phần thưởng thành một mô hình tạo, để mô hình tạo có thể lấy mẫu với xác suất tỷ lệ với hàm phần thưởng</a:t>
            </a: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10</a:t>
            </a:fld>
            <a:endParaRPr lang="en-US"/>
          </a:p>
        </p:txBody>
      </p:sp>
    </p:spTree>
    <p:extLst>
      <p:ext uri="{BB962C8B-B14F-4D97-AF65-F5344CB8AC3E}">
        <p14:creationId xmlns:p14="http://schemas.microsoft.com/office/powerpoint/2010/main" val="950472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544203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2568025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25437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107472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2675080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287CB2-6671-460D-B007-3970135BF691}"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630760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287CB2-6671-460D-B007-3970135BF691}"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340489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287CB2-6671-460D-B007-3970135BF691}"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3689398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287CB2-6671-460D-B007-3970135BF691}"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396982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287CB2-6671-460D-B007-3970135BF691}"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2774522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287CB2-6671-460D-B007-3970135BF691}"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422352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87CB2-6671-460D-B007-3970135BF691}" type="datetimeFigureOut">
              <a:rPr lang="en-US" smtClean="0"/>
              <a:t>1/25/2022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C3B0D-B07E-445A-9708-327C330DA213}" type="slidenum">
              <a:rPr lang="en-US" smtClean="0"/>
              <a:t>‹#›</a:t>
            </a:fld>
            <a:endParaRPr lang="en-US"/>
          </a:p>
        </p:txBody>
      </p:sp>
    </p:spTree>
    <p:extLst>
      <p:ext uri="{BB962C8B-B14F-4D97-AF65-F5344CB8AC3E}">
        <p14:creationId xmlns:p14="http://schemas.microsoft.com/office/powerpoint/2010/main" val="4005783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91" y="172794"/>
            <a:ext cx="9642231" cy="706437"/>
          </a:xfrm>
        </p:spPr>
        <p:txBody>
          <a:bodyPr>
            <a:normAutofit fontScale="90000"/>
          </a:bodyPr>
          <a:lstStyle/>
          <a:p>
            <a:endParaRPr lang="en-US" dirty="0"/>
          </a:p>
        </p:txBody>
      </p:sp>
      <p:sp>
        <p:nvSpPr>
          <p:cNvPr id="3" name="Subtitle 2"/>
          <p:cNvSpPr>
            <a:spLocks noGrp="1"/>
          </p:cNvSpPr>
          <p:nvPr>
            <p:ph type="subTitle" idx="1"/>
          </p:nvPr>
        </p:nvSpPr>
        <p:spPr>
          <a:xfrm>
            <a:off x="753206" y="2986577"/>
            <a:ext cx="9144000" cy="1655762"/>
          </a:xfrm>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p:cNvPicPr>
            <a:picLocks noChangeAspect="1"/>
          </p:cNvPicPr>
          <p:nvPr/>
        </p:nvPicPr>
        <p:blipFill>
          <a:blip r:embed="rId4"/>
          <a:stretch>
            <a:fillRect/>
          </a:stretch>
        </p:blipFill>
        <p:spPr>
          <a:xfrm>
            <a:off x="10344436" y="172794"/>
            <a:ext cx="1771650" cy="2152650"/>
          </a:xfrm>
          <a:prstGeom prst="rect">
            <a:avLst/>
          </a:prstGeom>
        </p:spPr>
      </p:pic>
    </p:spTree>
    <p:extLst>
      <p:ext uri="{BB962C8B-B14F-4D97-AF65-F5344CB8AC3E}">
        <p14:creationId xmlns:p14="http://schemas.microsoft.com/office/powerpoint/2010/main" val="2069273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4514"/>
            <a:ext cx="12192000" cy="6857999"/>
          </a:xfrm>
        </p:spPr>
      </p:pic>
    </p:spTree>
    <p:extLst>
      <p:ext uri="{BB962C8B-B14F-4D97-AF65-F5344CB8AC3E}">
        <p14:creationId xmlns:p14="http://schemas.microsoft.com/office/powerpoint/2010/main" val="315176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0"/>
          </a:xfrm>
        </p:spPr>
      </p:pic>
      <p:sp>
        <p:nvSpPr>
          <p:cNvPr id="3" name="Rectangle 2"/>
          <p:cNvSpPr/>
          <p:nvPr/>
        </p:nvSpPr>
        <p:spPr>
          <a:xfrm>
            <a:off x="8590671" y="4863294"/>
            <a:ext cx="3601329" cy="1754326"/>
          </a:xfrm>
          <a:prstGeom prst="rect">
            <a:avLst/>
          </a:prstGeom>
        </p:spPr>
        <p:txBody>
          <a:bodyPr wrap="square">
            <a:spAutoFit/>
          </a:bodyPr>
          <a:lstStyle/>
          <a:p>
            <a:r>
              <a:rPr lang="en-US" sz="1200" dirty="0">
                <a:solidFill>
                  <a:srgbClr val="333333"/>
                </a:solidFill>
                <a:latin typeface="Microsoft YaHei" panose="020B0503020204020204" pitchFamily="34" charset="-122"/>
                <a:ea typeface="Microsoft YaHei" panose="020B0503020204020204" pitchFamily="34" charset="-122"/>
              </a:rPr>
              <a:t>MCMC Method works by starting with an initial guess . They make small changes to the initial guess , Then you usually accept or reject these changes , In this way, we tend to move towards a more likely configuration 、 Higher reward allocation , If you do this in the right mathematical way , Final , The sample chain will converge to samples from the correct distribution , But it's a long process .</a:t>
            </a:r>
            <a:endParaRPr lang="en-US" sz="1200" dirty="0"/>
          </a:p>
        </p:txBody>
      </p:sp>
    </p:spTree>
    <p:extLst>
      <p:ext uri="{BB962C8B-B14F-4D97-AF65-F5344CB8AC3E}">
        <p14:creationId xmlns:p14="http://schemas.microsoft.com/office/powerpoint/2010/main" val="1182992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557367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6111" y="0"/>
            <a:ext cx="9828725" cy="5516122"/>
          </a:xfrm>
        </p:spPr>
      </p:pic>
      <p:pic>
        <p:nvPicPr>
          <p:cNvPr id="3" name="Picture 2"/>
          <p:cNvPicPr>
            <a:picLocks noChangeAspect="1"/>
          </p:cNvPicPr>
          <p:nvPr/>
        </p:nvPicPr>
        <p:blipFill>
          <a:blip r:embed="rId4"/>
          <a:stretch>
            <a:fillRect/>
          </a:stretch>
        </p:blipFill>
        <p:spPr>
          <a:xfrm>
            <a:off x="838200" y="5516122"/>
            <a:ext cx="9726636" cy="1143023"/>
          </a:xfrm>
          <a:prstGeom prst="rect">
            <a:avLst/>
          </a:prstGeom>
        </p:spPr>
      </p:pic>
    </p:spTree>
    <p:extLst>
      <p:ext uri="{BB962C8B-B14F-4D97-AF65-F5344CB8AC3E}">
        <p14:creationId xmlns:p14="http://schemas.microsoft.com/office/powerpoint/2010/main" val="232846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46626" y="196948"/>
            <a:ext cx="11637817" cy="6400800"/>
          </a:xfrm>
          <a:prstGeom prst="rect">
            <a:avLst/>
          </a:prstGeom>
        </p:spPr>
      </p:pic>
    </p:spTree>
    <p:extLst>
      <p:ext uri="{BB962C8B-B14F-4D97-AF65-F5344CB8AC3E}">
        <p14:creationId xmlns:p14="http://schemas.microsoft.com/office/powerpoint/2010/main" val="238019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11591" y="207271"/>
            <a:ext cx="10997097" cy="6165394"/>
          </a:xfrm>
          <a:prstGeom prst="rect">
            <a:avLst/>
          </a:prstGeom>
        </p:spPr>
      </p:pic>
    </p:spTree>
    <p:extLst>
      <p:ext uri="{BB962C8B-B14F-4D97-AF65-F5344CB8AC3E}">
        <p14:creationId xmlns:p14="http://schemas.microsoft.com/office/powerpoint/2010/main" val="3013885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6948" y="112542"/>
            <a:ext cx="11544962" cy="6499386"/>
          </a:xfrm>
          <a:prstGeom prst="rect">
            <a:avLst/>
          </a:prstGeom>
        </p:spPr>
      </p:pic>
    </p:spTree>
    <p:extLst>
      <p:ext uri="{BB962C8B-B14F-4D97-AF65-F5344CB8AC3E}">
        <p14:creationId xmlns:p14="http://schemas.microsoft.com/office/powerpoint/2010/main" val="78421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2880" y="0"/>
            <a:ext cx="11848276" cy="6671722"/>
          </a:xfrm>
          <a:prstGeom prst="rect">
            <a:avLst/>
          </a:prstGeom>
        </p:spPr>
      </p:pic>
    </p:spTree>
    <p:extLst>
      <p:ext uri="{BB962C8B-B14F-4D97-AF65-F5344CB8AC3E}">
        <p14:creationId xmlns:p14="http://schemas.microsoft.com/office/powerpoint/2010/main" val="3071002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3896" y="112416"/>
            <a:ext cx="11360327" cy="6457196"/>
          </a:xfrm>
          <a:prstGeom prst="rect">
            <a:avLst/>
          </a:prstGeom>
        </p:spPr>
      </p:pic>
    </p:spTree>
    <p:extLst>
      <p:ext uri="{BB962C8B-B14F-4D97-AF65-F5344CB8AC3E}">
        <p14:creationId xmlns:p14="http://schemas.microsoft.com/office/powerpoint/2010/main" val="3831135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2498" y="365125"/>
            <a:ext cx="10978142" cy="6190420"/>
          </a:xfrm>
          <a:prstGeom prst="rect">
            <a:avLst/>
          </a:prstGeom>
        </p:spPr>
      </p:pic>
    </p:spTree>
    <p:extLst>
      <p:ext uri="{BB962C8B-B14F-4D97-AF65-F5344CB8AC3E}">
        <p14:creationId xmlns:p14="http://schemas.microsoft.com/office/powerpoint/2010/main" val="4207594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6615"/>
            <a:ext cx="10515600" cy="649685"/>
          </a:xfrm>
        </p:spPr>
        <p:txBody>
          <a:bodyPr>
            <a:normAutofit/>
          </a:bodyPr>
          <a:lstStyle/>
          <a:p>
            <a:r>
              <a:rPr lang="en-US" sz="2600" b="1" dirty="0"/>
              <a:t>Stages in the discovery of new drugs in the context of precision medicine.</a:t>
            </a:r>
          </a:p>
        </p:txBody>
      </p:sp>
      <p:pic>
        <p:nvPicPr>
          <p:cNvPr id="4" name="Picture 3"/>
          <p:cNvPicPr>
            <a:picLocks noChangeAspect="1"/>
          </p:cNvPicPr>
          <p:nvPr/>
        </p:nvPicPr>
        <p:blipFill>
          <a:blip r:embed="rId3"/>
          <a:stretch>
            <a:fillRect/>
          </a:stretch>
        </p:blipFill>
        <p:spPr>
          <a:xfrm>
            <a:off x="1317625" y="1012031"/>
            <a:ext cx="3803650" cy="5444759"/>
          </a:xfrm>
          <a:prstGeom prst="rect">
            <a:avLst/>
          </a:prstGeom>
        </p:spPr>
      </p:pic>
      <p:pic>
        <p:nvPicPr>
          <p:cNvPr id="5" name="Picture 4"/>
          <p:cNvPicPr>
            <a:picLocks noChangeAspect="1"/>
          </p:cNvPicPr>
          <p:nvPr/>
        </p:nvPicPr>
        <p:blipFill>
          <a:blip r:embed="rId4"/>
          <a:stretch>
            <a:fillRect/>
          </a:stretch>
        </p:blipFill>
        <p:spPr>
          <a:xfrm>
            <a:off x="6116637" y="876300"/>
            <a:ext cx="4048125" cy="5325269"/>
          </a:xfrm>
          <a:prstGeom prst="rect">
            <a:avLst/>
          </a:prstGeom>
        </p:spPr>
      </p:pic>
    </p:spTree>
    <p:extLst>
      <p:ext uri="{BB962C8B-B14F-4D97-AF65-F5344CB8AC3E}">
        <p14:creationId xmlns:p14="http://schemas.microsoft.com/office/powerpoint/2010/main" val="4134979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6229" y="154745"/>
            <a:ext cx="11596925" cy="6513341"/>
          </a:xfrm>
          <a:prstGeom prst="rect">
            <a:avLst/>
          </a:prstGeom>
        </p:spPr>
      </p:pic>
    </p:spTree>
    <p:extLst>
      <p:ext uri="{BB962C8B-B14F-4D97-AF65-F5344CB8AC3E}">
        <p14:creationId xmlns:p14="http://schemas.microsoft.com/office/powerpoint/2010/main" val="2525490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5145" y="0"/>
            <a:ext cx="12036855" cy="6745229"/>
          </a:xfrm>
          <a:prstGeom prst="rect">
            <a:avLst/>
          </a:prstGeom>
        </p:spPr>
      </p:pic>
    </p:spTree>
    <p:extLst>
      <p:ext uri="{BB962C8B-B14F-4D97-AF65-F5344CB8AC3E}">
        <p14:creationId xmlns:p14="http://schemas.microsoft.com/office/powerpoint/2010/main" val="3024808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35059" y="239151"/>
            <a:ext cx="11325532" cy="6381753"/>
          </a:xfrm>
          <a:prstGeom prst="rect">
            <a:avLst/>
          </a:prstGeom>
        </p:spPr>
      </p:pic>
    </p:spTree>
    <p:extLst>
      <p:ext uri="{BB962C8B-B14F-4D97-AF65-F5344CB8AC3E}">
        <p14:creationId xmlns:p14="http://schemas.microsoft.com/office/powerpoint/2010/main" val="3790033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5509" y="0"/>
            <a:ext cx="11896491" cy="6681591"/>
          </a:xfrm>
          <a:prstGeom prst="rect">
            <a:avLst/>
          </a:prstGeom>
        </p:spPr>
      </p:pic>
    </p:spTree>
    <p:extLst>
      <p:ext uri="{BB962C8B-B14F-4D97-AF65-F5344CB8AC3E}">
        <p14:creationId xmlns:p14="http://schemas.microsoft.com/office/powerpoint/2010/main" val="195010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03986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6653"/>
            <a:ext cx="12192000" cy="6904654"/>
          </a:xfrm>
        </p:spPr>
      </p:pic>
    </p:spTree>
    <p:extLst>
      <p:ext uri="{BB962C8B-B14F-4D97-AF65-F5344CB8AC3E}">
        <p14:creationId xmlns:p14="http://schemas.microsoft.com/office/powerpoint/2010/main" val="380702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3862" y="242887"/>
            <a:ext cx="11344275" cy="6372225"/>
          </a:xfrm>
          <a:prstGeom prst="rect">
            <a:avLst/>
          </a:prstGeom>
        </p:spPr>
      </p:pic>
    </p:spTree>
    <p:extLst>
      <p:ext uri="{BB962C8B-B14F-4D97-AF65-F5344CB8AC3E}">
        <p14:creationId xmlns:p14="http://schemas.microsoft.com/office/powerpoint/2010/main" val="519675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66413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5787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4032260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5030"/>
            <a:ext cx="12218840" cy="6842970"/>
          </a:xfrm>
          <a:prstGeom prst="rect">
            <a:avLst/>
          </a:prstGeom>
        </p:spPr>
      </p:pic>
    </p:spTree>
    <p:extLst>
      <p:ext uri="{BB962C8B-B14F-4D97-AF65-F5344CB8AC3E}">
        <p14:creationId xmlns:p14="http://schemas.microsoft.com/office/powerpoint/2010/main" val="1833965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511" y="182880"/>
            <a:ext cx="12182161" cy="6499273"/>
          </a:xfrm>
          <a:prstGeom prst="rect">
            <a:avLst/>
          </a:prstGeom>
        </p:spPr>
      </p:pic>
    </p:spTree>
    <p:extLst>
      <p:ext uri="{BB962C8B-B14F-4D97-AF65-F5344CB8AC3E}">
        <p14:creationId xmlns:p14="http://schemas.microsoft.com/office/powerpoint/2010/main" val="217418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8473" y="-382"/>
            <a:ext cx="11915335" cy="6813181"/>
          </a:xfrm>
          <a:prstGeom prst="rect">
            <a:avLst/>
          </a:prstGeom>
        </p:spPr>
      </p:pic>
    </p:spTree>
    <p:extLst>
      <p:ext uri="{BB962C8B-B14F-4D97-AF65-F5344CB8AC3E}">
        <p14:creationId xmlns:p14="http://schemas.microsoft.com/office/powerpoint/2010/main" val="2986499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773</Words>
  <Application>Microsoft Office PowerPoint</Application>
  <PresentationFormat>Widescreen</PresentationFormat>
  <Paragraphs>78</Paragraphs>
  <Slides>25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Microsoft YaHei</vt:lpstr>
      <vt:lpstr>Arial</vt:lpstr>
      <vt:lpstr>Calibri</vt:lpstr>
      <vt:lpstr>Calibri Light</vt:lpstr>
      <vt:lpstr>Office Theme</vt:lpstr>
      <vt:lpstr>PowerPoint Presentation</vt:lpstr>
      <vt:lpstr>Stages in the discovery of new drugs in the context of precision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Gao</dc:creator>
  <cp:lastModifiedBy>Tran Gao</cp:lastModifiedBy>
  <cp:revision>38</cp:revision>
  <dcterms:created xsi:type="dcterms:W3CDTF">2022-01-24T23:40:33Z</dcterms:created>
  <dcterms:modified xsi:type="dcterms:W3CDTF">2022-01-25T07:27:01Z</dcterms:modified>
</cp:coreProperties>
</file>